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0" r:id="rId9"/>
    <p:sldId id="261" r:id="rId10"/>
    <p:sldId id="264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AEBED72-E1C6-2948-9F07-BBE2A0D7D614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619A8AC-400A-784D-A869-9993684546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hyperlink" Target="http://online.wsj.com/article/SB10001424052970204468004577169001135659954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bs.org/mediashift/2010/08/a-self-publishers-primer-to-enhanced-e-books-and-book-apps224.html" TargetMode="External"/><Relationship Id="rId3" Type="http://schemas.openxmlformats.org/officeDocument/2006/relationships/hyperlink" Target="http://www.schoollibraryjournal.com/slj/printissuecurrentissue/890175-427/the_app_squad_sljs_advisors.html.cs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welch11@utk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greatkidbooks.blogspot.com/2011/09/evaluating-book-apps-for-children-mini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hyperlink" Target="http://touchoo.com/products-page/book-app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uryn.tv/" TargetMode="External"/><Relationship Id="rId3" Type="http://schemas.openxmlformats.org/officeDocument/2006/relationships/hyperlink" Target="http://nosycrow.com/apps/" TargetMode="Externa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hyperlink" Target="http://digital-storytime.com/" TargetMode="External"/><Relationship Id="rId5" Type="http://schemas.openxmlformats.org/officeDocument/2006/relationships/hyperlink" Target="http://childrenstech.com/" TargetMode="External"/><Relationship Id="rId7" Type="http://schemas.openxmlformats.org/officeDocument/2006/relationships/hyperlink" Target="http://www.commonsensemedia.org/mobile-app-lists/best-book-apps-kid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kirkusreviews.com/best-of/2011/book-apps/" TargetMode="External"/><Relationship Id="rId3" Type="http://schemas.openxmlformats.org/officeDocument/2006/relationships/hyperlink" Target="http://www.slj.com/category/books-media/reviews/apps/" TargetMode="External"/><Relationship Id="rId6" Type="http://schemas.openxmlformats.org/officeDocument/2006/relationships/hyperlink" Target="http://www.cybils.com/2012-nominations-book-app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700" dirty="0" smtClean="0"/>
              <a:t>Totally book apps: </a:t>
            </a:r>
            <a:br>
              <a:rPr lang="en-US" sz="4700" dirty="0" smtClean="0"/>
            </a:br>
            <a:r>
              <a:rPr lang="en-US" sz="4700" dirty="0" smtClean="0"/>
              <a:t>Get with the beat!</a:t>
            </a:r>
            <a:endParaRPr lang="en-US" sz="4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TASL Annual Conference</a:t>
            </a:r>
          </a:p>
          <a:p>
            <a:r>
              <a:rPr lang="en-US" dirty="0" smtClean="0"/>
              <a:t>October 26, 2012</a:t>
            </a:r>
          </a:p>
          <a:p>
            <a:r>
              <a:rPr lang="en-US" dirty="0" smtClean="0"/>
              <a:t>Dr. Cindy Welch, Clinical Assistant Professor</a:t>
            </a:r>
          </a:p>
          <a:p>
            <a:r>
              <a:rPr lang="en-US" dirty="0" smtClean="0"/>
              <a:t>School of Information Sciences, UTK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222" y="1492625"/>
            <a:ext cx="8001203" cy="4931558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Carla King, “A Self-Publisher’s Primer to Enhanced E-Books and </a:t>
            </a:r>
            <a:r>
              <a:rPr lang="en-US" sz="1600" b="1" dirty="0" err="1" smtClean="0"/>
              <a:t>ook</a:t>
            </a:r>
            <a:r>
              <a:rPr lang="en-US" sz="1600" b="1" dirty="0" smtClean="0"/>
              <a:t> Apps,” </a:t>
            </a:r>
            <a:r>
              <a:rPr lang="en-US" sz="1600" b="1" dirty="0" err="1" smtClean="0"/>
              <a:t>Mediashift</a:t>
            </a:r>
            <a:r>
              <a:rPr lang="en-US" sz="1600" b="1" dirty="0" smtClean="0"/>
              <a:t>, 8/12/10; </a:t>
            </a:r>
            <a:r>
              <a:rPr lang="en-US" sz="1600" b="1" dirty="0" smtClean="0">
                <a:hlinkClick r:id="rId2"/>
              </a:rPr>
              <a:t>www.pbs.org/mediashift/2010/08/a-self-publishers-primer-to-enhanced-e-books-and-book-apps224.html</a:t>
            </a:r>
            <a:r>
              <a:rPr lang="en-US" sz="1600" b="1" dirty="0" smtClean="0"/>
              <a:t> (Slide 2</a:t>
            </a:r>
            <a:r>
              <a:rPr lang="en-US" sz="1600" b="1" dirty="0" smtClean="0"/>
              <a:t>)</a:t>
            </a:r>
          </a:p>
          <a:p>
            <a:r>
              <a:rPr lang="en-US" sz="1600" b="1" dirty="0" smtClean="0"/>
              <a:t>Kathy </a:t>
            </a:r>
            <a:r>
              <a:rPr lang="en-US" sz="1600" b="1" dirty="0" err="1" smtClean="0"/>
              <a:t>Ishizuka,”The</a:t>
            </a:r>
            <a:r>
              <a:rPr lang="en-US" sz="1600" b="1" dirty="0" smtClean="0"/>
              <a:t> App Squad: </a:t>
            </a:r>
            <a:r>
              <a:rPr lang="en-US" sz="1600" b="1" dirty="0" err="1" smtClean="0"/>
              <a:t>SLJ’s</a:t>
            </a:r>
            <a:r>
              <a:rPr lang="en-US" sz="1600" b="1" dirty="0" smtClean="0"/>
              <a:t> Advisors Weigh in on Kids’ Book Apps,” SLJ, 5/1/11;</a:t>
            </a:r>
            <a:r>
              <a:rPr lang="en-US" sz="1600" b="1" dirty="0" smtClean="0"/>
              <a:t> </a:t>
            </a:r>
            <a:r>
              <a:rPr lang="en-US" sz="1600" b="1" dirty="0" smtClean="0">
                <a:hlinkClick r:id="rId3"/>
              </a:rPr>
              <a:t>www</a:t>
            </a:r>
            <a:r>
              <a:rPr lang="en-US" sz="1600" b="1" dirty="0" smtClean="0">
                <a:hlinkClick r:id="rId3"/>
              </a:rPr>
              <a:t>.schoollibraryjournal.com/slj/printissuecurrentissue/890175-427/the_app_squad_sljs_advisors.html.</a:t>
            </a:r>
            <a:r>
              <a:rPr lang="en-US" sz="1600" b="1" dirty="0" smtClean="0">
                <a:hlinkClick r:id="rId3"/>
              </a:rPr>
              <a:t>csp</a:t>
            </a:r>
            <a:endParaRPr lang="en-US" sz="1600" b="1" dirty="0" smtClean="0"/>
          </a:p>
          <a:p>
            <a:r>
              <a:rPr lang="en-US" sz="1600" b="1" dirty="0" smtClean="0"/>
              <a:t>Alexandra Alter, “Blowing Up the Book,” </a:t>
            </a:r>
            <a:r>
              <a:rPr lang="en-US" sz="1600" b="1" i="1" dirty="0" smtClean="0"/>
              <a:t>Wall Street Journal, </a:t>
            </a:r>
            <a:r>
              <a:rPr lang="en-US" sz="1600" b="1" dirty="0" smtClean="0"/>
              <a:t>1/20/12; </a:t>
            </a:r>
            <a:r>
              <a:rPr lang="en-US" sz="1600" b="1" dirty="0" smtClean="0">
                <a:hlinkClick r:id="rId4"/>
              </a:rPr>
              <a:t>http://online.wsj.com/article/SB10001424052970204468004577169001135659954.html</a:t>
            </a:r>
            <a:r>
              <a:rPr lang="en-US" sz="1600" b="1" dirty="0" smtClean="0">
                <a:hlinkClick r:id="rId4"/>
              </a:rPr>
              <a:t>#</a:t>
            </a:r>
            <a:endParaRPr lang="en-US" sz="1600" b="1" dirty="0" smtClean="0"/>
          </a:p>
          <a:p>
            <a:r>
              <a:rPr lang="en-US" sz="1600" b="1" dirty="0" smtClean="0"/>
              <a:t>Elizabeth Bird, “Planet App: Kids’ Book Apps are Everywhere. </a:t>
            </a:r>
            <a:r>
              <a:rPr lang="en-US" sz="1600" b="1" dirty="0" smtClean="0"/>
              <a:t>But are They Any Good</a:t>
            </a:r>
            <a:r>
              <a:rPr lang="en-US" sz="1600" b="1" dirty="0" smtClean="0"/>
              <a:t>? 1/1/2011; ” www</a:t>
            </a:r>
            <a:r>
              <a:rPr lang="en-US" sz="1600" b="1" dirty="0" smtClean="0"/>
              <a:t>.schoollibraryjournal.com/slj/home/888450-312/planet_app_kids_book_apps.html.csp</a:t>
            </a: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9776571" y="2402474"/>
            <a:ext cx="6335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gradFill>
                  <a:gsLst>
                    <a:gs pos="50000">
                      <a:prstClr val="black">
                        <a:lumMod val="65000"/>
                        <a:lumOff val="3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</a:rPr>
              <a:t>Apps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/>
              <a:t>amples 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Autofit/>
          </a:bodyPr>
          <a:lstStyle/>
          <a:p>
            <a:r>
              <a:rPr lang="en-US" sz="2500" dirty="0" smtClean="0"/>
              <a:t>Sharks: Discovery Kids</a:t>
            </a:r>
          </a:p>
          <a:p>
            <a:r>
              <a:rPr lang="en-US" sz="2500" dirty="0" smtClean="0"/>
              <a:t>World of Ants</a:t>
            </a:r>
          </a:p>
          <a:p>
            <a:r>
              <a:rPr lang="en-US" sz="2500" dirty="0" err="1" smtClean="0"/>
              <a:t>Richelle</a:t>
            </a:r>
            <a:r>
              <a:rPr lang="en-US" sz="2500" dirty="0" smtClean="0"/>
              <a:t> Mead</a:t>
            </a:r>
          </a:p>
          <a:p>
            <a:r>
              <a:rPr lang="en-US" sz="2500" dirty="0" err="1" smtClean="0"/>
              <a:t>Toca</a:t>
            </a:r>
            <a:r>
              <a:rPr lang="en-US" sz="2500" dirty="0" smtClean="0"/>
              <a:t> Band</a:t>
            </a:r>
          </a:p>
          <a:p>
            <a:r>
              <a:rPr lang="en-US" sz="2500" dirty="0" smtClean="0"/>
              <a:t>A to Z Modern Art</a:t>
            </a:r>
          </a:p>
          <a:p>
            <a:r>
              <a:rPr lang="en-US" sz="2500" dirty="0" smtClean="0"/>
              <a:t>Roma</a:t>
            </a:r>
          </a:p>
          <a:p>
            <a:r>
              <a:rPr lang="en-US" sz="2500" dirty="0" err="1" smtClean="0"/>
              <a:t>PopOut</a:t>
            </a:r>
            <a:r>
              <a:rPr lang="en-US" sz="2500" dirty="0" smtClean="0"/>
              <a:t>! Peter</a:t>
            </a:r>
          </a:p>
          <a:p>
            <a:r>
              <a:rPr lang="en-US" sz="2500" dirty="0" smtClean="0"/>
              <a:t>Shadow Ranch</a:t>
            </a:r>
          </a:p>
          <a:p>
            <a:r>
              <a:rPr lang="en-US" sz="2500" dirty="0" smtClean="0"/>
              <a:t>Miss Spider’s Tea Party</a:t>
            </a:r>
          </a:p>
          <a:p>
            <a:r>
              <a:rPr lang="en-US" sz="2500" dirty="0" smtClean="0"/>
              <a:t>Weird But True</a:t>
            </a:r>
          </a:p>
          <a:p>
            <a:r>
              <a:rPr lang="en-US" sz="2500" dirty="0" smtClean="0"/>
              <a:t>Pigeon!</a:t>
            </a:r>
          </a:p>
          <a:p>
            <a:r>
              <a:rPr lang="en-US" sz="2500" dirty="0" smtClean="0"/>
              <a:t>Cinderella</a:t>
            </a:r>
          </a:p>
          <a:p>
            <a:r>
              <a:rPr lang="en-US" sz="2500" dirty="0" smtClean="0"/>
              <a:t>Chopsticks</a:t>
            </a:r>
          </a:p>
          <a:p>
            <a:r>
              <a:rPr lang="en-US" sz="2500" dirty="0" smtClean="0"/>
              <a:t>Goodnight Safari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Any favorites?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/>
              <a:t>Dr. Cindy Welch</a:t>
            </a:r>
          </a:p>
          <a:p>
            <a:pPr algn="ctr">
              <a:buNone/>
            </a:pPr>
            <a:r>
              <a:rPr lang="en-US" dirty="0" smtClean="0"/>
              <a:t>Clinical Assistant Professor</a:t>
            </a:r>
          </a:p>
          <a:p>
            <a:pPr algn="ctr">
              <a:buNone/>
            </a:pPr>
            <a:r>
              <a:rPr lang="en-US" dirty="0" smtClean="0"/>
              <a:t>School of Information Science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cwelch11@utk.edu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865.974.7918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352" y="1492625"/>
            <a:ext cx="8003306" cy="4857717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Ebook</a:t>
            </a:r>
            <a:r>
              <a:rPr lang="en-US" b="1" dirty="0" smtClean="0"/>
              <a:t> – “a digital snapshot of a book” </a:t>
            </a:r>
          </a:p>
          <a:p>
            <a:r>
              <a:rPr lang="en-US" b="1" dirty="0" smtClean="0"/>
              <a:t>Enhanced </a:t>
            </a:r>
            <a:r>
              <a:rPr lang="en-US" b="1" dirty="0" err="1" smtClean="0"/>
              <a:t>ebook</a:t>
            </a:r>
            <a:r>
              <a:rPr lang="en-US" b="1" dirty="0" smtClean="0"/>
              <a:t> – “</a:t>
            </a:r>
            <a:r>
              <a:rPr lang="en-US" b="1" dirty="0" smtClean="0"/>
              <a:t>rich media books, book </a:t>
            </a:r>
            <a:r>
              <a:rPr lang="en-US" b="1" dirty="0" err="1" smtClean="0"/>
              <a:t>mashups</a:t>
            </a:r>
            <a:r>
              <a:rPr lang="en-US" b="1" dirty="0" smtClean="0"/>
              <a:t>, enriched, hybrid and amplified </a:t>
            </a:r>
            <a:r>
              <a:rPr lang="en-US" b="1" dirty="0" smtClean="0"/>
              <a:t>books … integrates </a:t>
            </a:r>
            <a:r>
              <a:rPr lang="en-US" b="1" dirty="0" smtClean="0"/>
              <a:t>music, audio, video and color photo slideshows, news feeds, </a:t>
            </a:r>
            <a:r>
              <a:rPr lang="en-US" b="1" dirty="0" smtClean="0"/>
              <a:t>illustrations, </a:t>
            </a:r>
            <a:r>
              <a:rPr lang="en-US" b="1" dirty="0" smtClean="0"/>
              <a:t>background </a:t>
            </a:r>
            <a:r>
              <a:rPr lang="en-US" b="1" dirty="0" smtClean="0"/>
              <a:t>materials … searchable </a:t>
            </a:r>
            <a:r>
              <a:rPr lang="en-US" b="1" dirty="0" smtClean="0"/>
              <a:t>text, tilt scrolling, </a:t>
            </a:r>
            <a:r>
              <a:rPr lang="en-US" b="1" dirty="0" smtClean="0"/>
              <a:t>internal</a:t>
            </a:r>
            <a:r>
              <a:rPr lang="en-US" b="1" dirty="0" smtClean="0"/>
              <a:t>/</a:t>
            </a:r>
            <a:r>
              <a:rPr lang="en-US" b="1" dirty="0" smtClean="0"/>
              <a:t>external </a:t>
            </a:r>
            <a:r>
              <a:rPr lang="en-US" b="1" dirty="0" smtClean="0"/>
              <a:t>links and Flash animations into the linear story</a:t>
            </a:r>
            <a:r>
              <a:rPr lang="en-US" b="1" dirty="0" smtClean="0"/>
              <a:t>.” (requires Web Developer)</a:t>
            </a:r>
          </a:p>
          <a:p>
            <a:r>
              <a:rPr lang="en-US" b="1" dirty="0" smtClean="0"/>
              <a:t>Book app (application) – “</a:t>
            </a:r>
            <a:r>
              <a:rPr lang="en-US" b="1" dirty="0" smtClean="0"/>
              <a:t>crosses the line from linear storytelling to non-linear storytelling, allowing the user to choose from multiple pathways and select from a potentially huge number of photos, videos, audio files, illustrations, hyperlinks, and </a:t>
            </a:r>
            <a:r>
              <a:rPr lang="en-US" b="1" dirty="0" smtClean="0"/>
              <a:t>interactivity” (Requires programmer)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re apps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Edu-tainment</a:t>
            </a:r>
            <a:endParaRPr lang="en-US" b="1" dirty="0" smtClean="0"/>
          </a:p>
          <a:p>
            <a:r>
              <a:rPr lang="en-US" b="1" dirty="0" smtClean="0"/>
              <a:t>Digital natives</a:t>
            </a:r>
          </a:p>
          <a:p>
            <a:r>
              <a:rPr lang="en-US" b="1" dirty="0" err="1" smtClean="0"/>
              <a:t>Transliteracy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Publisher concerns …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Parents more likely than non-parents to download apps</a:t>
            </a:r>
          </a:p>
          <a:p>
            <a:r>
              <a:rPr lang="en-US" b="1" dirty="0" smtClean="0"/>
              <a:t>84% of parents with tablets downloaded apps</a:t>
            </a:r>
          </a:p>
          <a:p>
            <a:r>
              <a:rPr lang="en-US" b="1" dirty="0" smtClean="0"/>
              <a:t>48% of parents with cell phones downloaded apps</a:t>
            </a:r>
          </a:p>
          <a:p>
            <a:r>
              <a:rPr lang="en-US" b="1" dirty="0" smtClean="0"/>
              <a:t>34% of adults downloaded app for child use</a:t>
            </a:r>
          </a:p>
          <a:p>
            <a:r>
              <a:rPr lang="en-US" b="1" dirty="0" smtClean="0"/>
              <a:t>57% of parents downloaded app for child use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 few more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Higher income families – 47% </a:t>
            </a:r>
            <a:r>
              <a:rPr lang="en-US" b="1" dirty="0" err="1" smtClean="0"/>
              <a:t>v</a:t>
            </a:r>
            <a:r>
              <a:rPr lang="en-US" b="1" dirty="0" smtClean="0"/>
              <a:t> lower income families (14%)</a:t>
            </a:r>
          </a:p>
          <a:p>
            <a:r>
              <a:rPr lang="en-US" b="1" dirty="0" smtClean="0"/>
              <a:t>46% downloaded entertainment</a:t>
            </a:r>
          </a:p>
          <a:p>
            <a:r>
              <a:rPr lang="en-US" b="1" dirty="0" smtClean="0"/>
              <a:t>31% educational content</a:t>
            </a:r>
          </a:p>
          <a:p>
            <a:r>
              <a:rPr lang="en-US" b="1" dirty="0" smtClean="0"/>
              <a:t>22% both </a:t>
            </a:r>
          </a:p>
          <a:p>
            <a:r>
              <a:rPr lang="en-US" b="1" dirty="0" smtClean="0"/>
              <a:t>80% of educational apps are for children</a:t>
            </a:r>
          </a:p>
          <a:p>
            <a:r>
              <a:rPr lang="en-US" b="1" dirty="0" smtClean="0"/>
              <a:t>40% of kids 8 and under have used tablets and/or </a:t>
            </a:r>
            <a:r>
              <a:rPr lang="en-US" b="1" dirty="0" err="1" smtClean="0"/>
              <a:t>smartphones</a:t>
            </a:r>
            <a:r>
              <a:rPr lang="en-US" b="1" dirty="0" smtClean="0"/>
              <a:t> for apps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iPads</a:t>
            </a:r>
            <a:r>
              <a:rPr lang="en-US" b="1" dirty="0" smtClean="0"/>
              <a:t>, iPods</a:t>
            </a:r>
          </a:p>
          <a:p>
            <a:r>
              <a:rPr lang="en-US" b="1" dirty="0" err="1" smtClean="0"/>
              <a:t>iOS</a:t>
            </a:r>
            <a:endParaRPr lang="en-US" b="1" dirty="0" smtClean="0"/>
          </a:p>
          <a:p>
            <a:r>
              <a:rPr lang="en-US" b="1" dirty="0" smtClean="0"/>
              <a:t>Nook, Kindle</a:t>
            </a:r>
          </a:p>
          <a:p>
            <a:r>
              <a:rPr lang="en-US" b="1" dirty="0" smtClean="0"/>
              <a:t>Smart phones such as Androids</a:t>
            </a:r>
          </a:p>
          <a:p>
            <a:endParaRPr lang="en-US" b="1" dirty="0" smtClean="0"/>
          </a:p>
          <a:p>
            <a:r>
              <a:rPr lang="en-US" b="1" dirty="0" smtClean="0"/>
              <a:t>Different platforms have different strengths and weaknesses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/>
              <a:t>valuating book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949" y="1713115"/>
            <a:ext cx="7929475" cy="454861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Ease of use; is it intuitive?</a:t>
            </a:r>
          </a:p>
          <a:p>
            <a:r>
              <a:rPr lang="en-US" b="1" dirty="0" smtClean="0"/>
              <a:t>Does the narrative help users interact with the text?</a:t>
            </a:r>
          </a:p>
          <a:p>
            <a:r>
              <a:rPr lang="en-US" b="1" dirty="0" smtClean="0"/>
              <a:t>Is the narration appropriate for the content?</a:t>
            </a:r>
          </a:p>
          <a:p>
            <a:r>
              <a:rPr lang="en-US" b="1" dirty="0" smtClean="0"/>
              <a:t>Can you turn narration on/off?</a:t>
            </a:r>
          </a:p>
          <a:p>
            <a:r>
              <a:rPr lang="en-US" b="1" dirty="0" smtClean="0"/>
              <a:t>Is the narration available in more than one language?</a:t>
            </a:r>
          </a:p>
          <a:p>
            <a:pPr>
              <a:buNone/>
            </a:pPr>
            <a:endParaRPr lang="en-US" b="1" dirty="0" smtClean="0"/>
          </a:p>
          <a:p>
            <a:pPr algn="r">
              <a:buNone/>
            </a:pPr>
            <a:r>
              <a:rPr lang="en-US" sz="1730" b="1" dirty="0" smtClean="0"/>
              <a:t>From Great Kid Books, </a:t>
            </a:r>
            <a:r>
              <a:rPr lang="en-US" sz="1730" b="1" dirty="0" smtClean="0">
                <a:hlinkClick r:id="rId2"/>
              </a:rPr>
              <a:t>http://greatkidbooks.blogspot.com/2011/09/evaluating-book-apps-for-children-mini.</a:t>
            </a:r>
            <a:r>
              <a:rPr lang="en-US" sz="1730" b="1" dirty="0" smtClean="0">
                <a:hlinkClick r:id="rId2"/>
              </a:rPr>
              <a:t>html</a:t>
            </a:r>
            <a:r>
              <a:rPr lang="en-US" sz="1730" b="1" dirty="0" smtClean="0"/>
              <a:t> </a:t>
            </a:r>
            <a:endParaRPr lang="en-US" sz="173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982394"/>
          </a:xfrm>
        </p:spPr>
        <p:txBody>
          <a:bodyPr/>
          <a:lstStyle/>
          <a:p>
            <a:r>
              <a:rPr lang="en-US" dirty="0" smtClean="0"/>
              <a:t>publishers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22" y="1492625"/>
            <a:ext cx="8239566" cy="4990631"/>
          </a:xfrm>
        </p:spPr>
        <p:txBody>
          <a:bodyPr>
            <a:normAutofit fontScale="92500" lnSpcReduction="20000"/>
          </a:bodyPr>
          <a:lstStyle/>
          <a:p>
            <a:r>
              <a:rPr lang="en-US" sz="2353" b="1" dirty="0" err="1" smtClean="0"/>
              <a:t>Auryn</a:t>
            </a:r>
            <a:r>
              <a:rPr lang="en-US" sz="2353" b="1" dirty="0" smtClean="0"/>
              <a:t> - </a:t>
            </a:r>
            <a:r>
              <a:rPr lang="en-US" sz="2353" b="1" dirty="0" smtClean="0">
                <a:hlinkClick r:id="rId2"/>
              </a:rPr>
              <a:t>http://auryn.tv</a:t>
            </a:r>
            <a:r>
              <a:rPr lang="en-US" sz="2353" b="1" dirty="0" smtClean="0">
                <a:hlinkClick r:id="rId2"/>
              </a:rPr>
              <a:t>/</a:t>
            </a:r>
            <a:r>
              <a:rPr lang="en-US" sz="2353" b="1" dirty="0" smtClean="0"/>
              <a:t> </a:t>
            </a:r>
          </a:p>
          <a:p>
            <a:r>
              <a:rPr lang="en-US" sz="2353" b="1" dirty="0" smtClean="0"/>
              <a:t>Ruckus Media – </a:t>
            </a:r>
            <a:r>
              <a:rPr lang="en-US" sz="2353" b="1" dirty="0" err="1" smtClean="0"/>
              <a:t>www</a:t>
            </a:r>
            <a:r>
              <a:rPr lang="en-US" sz="2353" b="1" dirty="0" err="1" smtClean="0"/>
              <a:t>.ruckusmediagroup.com</a:t>
            </a:r>
            <a:r>
              <a:rPr lang="en-US" sz="2353" b="1" dirty="0" smtClean="0"/>
              <a:t>/apps</a:t>
            </a:r>
          </a:p>
          <a:p>
            <a:r>
              <a:rPr lang="en-US" sz="2353" b="1" dirty="0" err="1" smtClean="0"/>
              <a:t>Oceanhouse</a:t>
            </a:r>
            <a:r>
              <a:rPr lang="en-US" sz="2353" b="1" dirty="0" smtClean="0"/>
              <a:t> – </a:t>
            </a:r>
            <a:r>
              <a:rPr lang="en-US" sz="2353" b="1" dirty="0" err="1" smtClean="0"/>
              <a:t>www</a:t>
            </a:r>
            <a:r>
              <a:rPr lang="en-US" sz="2353" b="1" dirty="0" err="1" smtClean="0"/>
              <a:t>.oceanhousemedia.com</a:t>
            </a:r>
            <a:r>
              <a:rPr lang="en-US" sz="2353" b="1" dirty="0" smtClean="0"/>
              <a:t>/products/</a:t>
            </a:r>
          </a:p>
          <a:p>
            <a:r>
              <a:rPr lang="en-US" sz="2353" b="1" dirty="0" smtClean="0"/>
              <a:t>Nosy Crow - </a:t>
            </a:r>
            <a:r>
              <a:rPr lang="en-US" sz="2353" b="1" dirty="0" smtClean="0">
                <a:hlinkClick r:id="rId3"/>
              </a:rPr>
              <a:t>http://nosycrow.com/apps</a:t>
            </a:r>
            <a:r>
              <a:rPr lang="en-US" sz="2353" b="1" dirty="0" smtClean="0">
                <a:hlinkClick r:id="rId3"/>
              </a:rPr>
              <a:t>/</a:t>
            </a:r>
            <a:r>
              <a:rPr lang="en-US" sz="2353" b="1" dirty="0" smtClean="0"/>
              <a:t> </a:t>
            </a:r>
          </a:p>
          <a:p>
            <a:r>
              <a:rPr lang="en-US" sz="2353" b="1" dirty="0" err="1" smtClean="0"/>
              <a:t>Touchoo</a:t>
            </a:r>
            <a:r>
              <a:rPr lang="en-US" sz="2353" b="1" dirty="0" smtClean="0"/>
              <a:t> - </a:t>
            </a:r>
            <a:r>
              <a:rPr lang="en-US" sz="2353" b="1" dirty="0" smtClean="0">
                <a:hlinkClick r:id="rId4"/>
              </a:rPr>
              <a:t>http://touchoo.com/products-page/book-</a:t>
            </a:r>
            <a:r>
              <a:rPr lang="en-US" sz="2353" b="1" dirty="0" smtClean="0">
                <a:hlinkClick r:id="rId4"/>
              </a:rPr>
              <a:t>apps</a:t>
            </a:r>
            <a:r>
              <a:rPr lang="en-US" sz="2353" b="1" dirty="0" smtClean="0"/>
              <a:t> </a:t>
            </a:r>
          </a:p>
          <a:p>
            <a:r>
              <a:rPr lang="en-US" sz="1900" b="1" dirty="0" smtClean="0"/>
              <a:t>Callaway Digital, Electric Eggplant, </a:t>
            </a:r>
            <a:r>
              <a:rPr lang="en-US" sz="1900" b="1" dirty="0" smtClean="0"/>
              <a:t>Trilogy </a:t>
            </a:r>
            <a:r>
              <a:rPr lang="en-US" sz="1900" b="1" dirty="0" smtClean="0"/>
              <a:t>Studios, </a:t>
            </a:r>
            <a:r>
              <a:rPr lang="en-US" sz="1900" b="1" dirty="0" err="1" smtClean="0"/>
              <a:t>Kiwa</a:t>
            </a:r>
            <a:r>
              <a:rPr lang="en-US" sz="1900" b="1" dirty="0" smtClean="0"/>
              <a:t> Media, Jelly Biscuits, </a:t>
            </a:r>
            <a:r>
              <a:rPr lang="en-US" sz="1900" b="1" dirty="0" err="1" smtClean="0"/>
              <a:t>DemiBooks</a:t>
            </a:r>
            <a:r>
              <a:rPr lang="en-US" sz="1900" b="1" dirty="0" smtClean="0"/>
              <a:t>, </a:t>
            </a:r>
            <a:r>
              <a:rPr lang="en-US" sz="1900" b="1" dirty="0" err="1" smtClean="0"/>
              <a:t>PicPocket</a:t>
            </a:r>
            <a:r>
              <a:rPr lang="en-US" sz="1900" b="1" dirty="0" smtClean="0"/>
              <a:t> Books, </a:t>
            </a:r>
            <a:r>
              <a:rPr lang="en-US" sz="1900" b="1" dirty="0" err="1" smtClean="0"/>
              <a:t>Mindshapes</a:t>
            </a:r>
            <a:r>
              <a:rPr lang="en-US" sz="1900" b="1" dirty="0" smtClean="0"/>
              <a:t>, OC Graphics, Monster Costume, </a:t>
            </a:r>
            <a:r>
              <a:rPr lang="en-US" sz="1900" b="1" dirty="0" err="1" smtClean="0"/>
              <a:t>Bacciz</a:t>
            </a:r>
            <a:r>
              <a:rPr lang="en-US" sz="1900" b="1" dirty="0" smtClean="0"/>
              <a:t>, Mythos Machine, The </a:t>
            </a:r>
            <a:r>
              <a:rPr lang="en-US" sz="1900" b="1" smtClean="0"/>
              <a:t>Melody </a:t>
            </a:r>
            <a:r>
              <a:rPr lang="en-US" sz="1900" b="1" smtClean="0"/>
              <a:t>Book, </a:t>
            </a:r>
            <a:r>
              <a:rPr lang="en-US" sz="1900" b="1" dirty="0" smtClean="0"/>
              <a:t>Disney Digital, Loud Crow, </a:t>
            </a:r>
            <a:r>
              <a:rPr lang="en-US" sz="1900" b="1" dirty="0" err="1" smtClean="0"/>
              <a:t>Tizio</a:t>
            </a:r>
            <a:r>
              <a:rPr lang="en-US" sz="1900" b="1" dirty="0" smtClean="0"/>
              <a:t> Publishing, Ladybird Books, Game Collage, Story </a:t>
            </a:r>
            <a:r>
              <a:rPr lang="en-US" sz="1900" b="1" dirty="0" err="1" smtClean="0"/>
              <a:t>WorldWide</a:t>
            </a:r>
            <a:r>
              <a:rPr lang="en-US" sz="1900" b="1" dirty="0" smtClean="0"/>
              <a:t>, EPIC, Slap Happy Larry, Ink Robin, Touch Press, </a:t>
            </a:r>
            <a:r>
              <a:rPr lang="en-US" sz="1900" b="1" dirty="0" err="1" smtClean="0"/>
              <a:t>AppBooks</a:t>
            </a:r>
            <a:r>
              <a:rPr lang="en-US" sz="1900" b="1" dirty="0" smtClean="0"/>
              <a:t>, Random House Digital, Winged Chariot Press, Lima Sky, </a:t>
            </a:r>
            <a:r>
              <a:rPr lang="en-US" sz="1900" b="1" dirty="0" err="1" smtClean="0"/>
              <a:t>Whynocerus</a:t>
            </a:r>
            <a:r>
              <a:rPr lang="en-US" sz="1900" b="1" dirty="0" smtClean="0"/>
              <a:t>, </a:t>
            </a:r>
            <a:r>
              <a:rPr lang="en-US" sz="1900" b="1" dirty="0" err="1" smtClean="0"/>
              <a:t>Agio</a:t>
            </a:r>
            <a:r>
              <a:rPr lang="en-US" sz="1900" b="1" dirty="0" smtClean="0"/>
              <a:t> Studios, Night &amp; Day Studios, Duck Duck Moose, </a:t>
            </a:r>
            <a:r>
              <a:rPr lang="en-US" sz="1900" b="1" dirty="0" err="1" smtClean="0"/>
              <a:t>Lazoo</a:t>
            </a:r>
            <a:r>
              <a:rPr lang="en-US" sz="1900" b="1" dirty="0" smtClean="0"/>
              <a:t>, </a:t>
            </a:r>
            <a:r>
              <a:rPr lang="en-US" sz="1900" b="1" dirty="0" err="1" smtClean="0"/>
              <a:t>Frubeez</a:t>
            </a:r>
            <a:r>
              <a:rPr lang="en-US" sz="1900" b="1" dirty="0" smtClean="0"/>
              <a:t>, Invent-A-Tale,</a:t>
            </a:r>
            <a:r>
              <a:rPr lang="en-US" sz="1900" b="1" dirty="0" smtClean="0"/>
              <a:t> Kid</a:t>
            </a:r>
            <a:r>
              <a:rPr lang="en-US" sz="1900" b="1" dirty="0" smtClean="0"/>
              <a:t>-</a:t>
            </a:r>
            <a:r>
              <a:rPr lang="en-US" sz="1900" b="1" dirty="0" err="1" smtClean="0"/>
              <a:t>estorybooks</a:t>
            </a:r>
            <a:r>
              <a:rPr lang="en-US" sz="1900" b="1" dirty="0" smtClean="0"/>
              <a:t>, Stew </a:t>
            </a:r>
            <a:r>
              <a:rPr lang="en-US" sz="1900" b="1" dirty="0" err="1" smtClean="0"/>
              <a:t>Leonards</a:t>
            </a:r>
            <a:r>
              <a:rPr lang="en-US" sz="1900" b="1" dirty="0" smtClean="0"/>
              <a:t>, AVG Tech, </a:t>
            </a:r>
            <a:r>
              <a:rPr lang="en-US" sz="1900" b="1" dirty="0" err="1" smtClean="0"/>
              <a:t>Fi</a:t>
            </a:r>
            <a:r>
              <a:rPr lang="en-US" sz="1900" b="1" dirty="0" smtClean="0"/>
              <a:t> </a:t>
            </a:r>
            <a:r>
              <a:rPr lang="en-US" sz="1900" b="1" dirty="0" smtClean="0"/>
              <a:t>Productions, San </a:t>
            </a:r>
            <a:r>
              <a:rPr lang="en-US" sz="1900" b="1" dirty="0" smtClean="0"/>
              <a:t>Francisco's Exploratorium </a:t>
            </a:r>
            <a:r>
              <a:rPr lang="en-US" sz="1900" b="1" dirty="0" err="1" smtClean="0"/>
              <a:t>Museu</a:t>
            </a:r>
            <a:r>
              <a:rPr lang="en-US" sz="1900" b="1" dirty="0" smtClean="0"/>
              <a:t>, </a:t>
            </a:r>
            <a:r>
              <a:rPr lang="en-US" sz="1900" b="1" dirty="0" err="1" smtClean="0"/>
              <a:t>Toca</a:t>
            </a:r>
            <a:r>
              <a:rPr lang="en-US" sz="1900" b="1" dirty="0" smtClean="0"/>
              <a:t> Boca, HarperCollins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600" b="1" dirty="0" err="1" smtClean="0"/>
              <a:t>Kirkus</a:t>
            </a:r>
            <a:r>
              <a:rPr lang="en-US" sz="1600" b="1" dirty="0" smtClean="0"/>
              <a:t> Review - </a:t>
            </a:r>
            <a:r>
              <a:rPr lang="en-US" sz="1600" b="1" u="sng" dirty="0" smtClean="0">
                <a:hlinkClick r:id="rId2"/>
              </a:rPr>
              <a:t>https://www.kirkusreviews.com/best-of/2011/book-apps/</a:t>
            </a:r>
            <a:endParaRPr lang="en-US" sz="1600" b="1" dirty="0" smtClean="0"/>
          </a:p>
          <a:p>
            <a:pPr lvl="0"/>
            <a:r>
              <a:rPr lang="en-US" sz="1600" b="1" dirty="0" smtClean="0"/>
              <a:t>SLJ, Column, “Touch and Go” - </a:t>
            </a:r>
            <a:r>
              <a:rPr lang="en-US" sz="1600" b="1" u="sng" dirty="0" smtClean="0">
                <a:hlinkClick r:id="rId3"/>
              </a:rPr>
              <a:t>http://www.slj.com/category/books-media/reviews/apps/</a:t>
            </a:r>
            <a:endParaRPr lang="en-US" sz="1600" b="1" dirty="0" smtClean="0"/>
          </a:p>
          <a:p>
            <a:pPr lvl="0"/>
            <a:r>
              <a:rPr lang="en-US" sz="1600" b="1" dirty="0" smtClean="0"/>
              <a:t>Digital </a:t>
            </a:r>
            <a:r>
              <a:rPr lang="en-US" sz="1600" b="1" dirty="0" err="1" smtClean="0"/>
              <a:t>Storytime</a:t>
            </a:r>
            <a:r>
              <a:rPr lang="en-US" sz="1600" b="1" dirty="0" smtClean="0"/>
              <a:t> - </a:t>
            </a:r>
            <a:r>
              <a:rPr lang="en-US" sz="1600" b="1" u="sng" dirty="0" smtClean="0">
                <a:hlinkClick r:id="rId4"/>
              </a:rPr>
              <a:t>http://digital-storytime.com/</a:t>
            </a:r>
            <a:r>
              <a:rPr lang="en-US" sz="1600" b="1" dirty="0" smtClean="0"/>
              <a:t> </a:t>
            </a:r>
          </a:p>
          <a:p>
            <a:pPr lvl="0"/>
            <a:r>
              <a:rPr lang="en-US" sz="1600" b="1" dirty="0" smtClean="0"/>
              <a:t>Children’s Technology Review - </a:t>
            </a:r>
            <a:r>
              <a:rPr lang="en-US" sz="1600" b="1" u="sng" dirty="0" smtClean="0">
                <a:hlinkClick r:id="rId5"/>
              </a:rPr>
              <a:t>http://childrenstech.com/</a:t>
            </a:r>
            <a:r>
              <a:rPr lang="en-US" sz="1600" b="1" dirty="0" smtClean="0"/>
              <a:t> </a:t>
            </a:r>
          </a:p>
          <a:p>
            <a:pPr lvl="0"/>
            <a:r>
              <a:rPr lang="en-US" sz="1600" b="1" dirty="0" err="1" smtClean="0"/>
              <a:t>Cybils</a:t>
            </a:r>
            <a:r>
              <a:rPr lang="en-US" sz="1600" b="1" dirty="0" smtClean="0"/>
              <a:t> book app awards and nominations - </a:t>
            </a:r>
            <a:r>
              <a:rPr lang="en-US" sz="1600" b="1" u="sng" dirty="0" smtClean="0">
                <a:hlinkClick r:id="rId6"/>
              </a:rPr>
              <a:t>www.cybils.com/2012-nominations-book-apps.html</a:t>
            </a:r>
            <a:r>
              <a:rPr lang="en-US" sz="1600" b="1" dirty="0" smtClean="0"/>
              <a:t> </a:t>
            </a:r>
          </a:p>
          <a:p>
            <a:pPr lvl="0"/>
            <a:r>
              <a:rPr lang="en-US" sz="1600" b="1" dirty="0" smtClean="0"/>
              <a:t>Commonsense media - </a:t>
            </a:r>
            <a:r>
              <a:rPr lang="en-US" sz="1600" b="1" u="sng" dirty="0" smtClean="0">
                <a:hlinkClick r:id="rId7"/>
              </a:rPr>
              <a:t>www.commonsensemedia.org/mobile-app-lists/best-book-apps-kids</a:t>
            </a:r>
            <a:r>
              <a:rPr lang="en-US" sz="1600" b="1" dirty="0" smtClean="0"/>
              <a:t> </a:t>
            </a:r>
          </a:p>
          <a:p>
            <a:pPr lvl="0"/>
            <a:r>
              <a:rPr lang="en-US" sz="1600" b="1" dirty="0" smtClean="0"/>
              <a:t>AASL Top 25 Book Apps for Curriculum - </a:t>
            </a:r>
            <a:r>
              <a:rPr lang="en-US" sz="1600" b="1" dirty="0" smtClean="0"/>
              <a:t>forthcoming</a:t>
            </a:r>
            <a:endParaRPr lang="en-U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221</TotalTime>
  <Words>947</Words>
  <Application>Microsoft Macintosh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Studio</vt:lpstr>
      <vt:lpstr>Totally book apps:  Get with the beat!</vt:lpstr>
      <vt:lpstr>definitions</vt:lpstr>
      <vt:lpstr>are apps important?</vt:lpstr>
      <vt:lpstr>a few figures</vt:lpstr>
      <vt:lpstr>just a few more figures</vt:lpstr>
      <vt:lpstr>equipment</vt:lpstr>
      <vt:lpstr>evaluating book apps</vt:lpstr>
      <vt:lpstr>publishers</vt:lpstr>
      <vt:lpstr>reviews</vt:lpstr>
      <vt:lpstr>resources</vt:lpstr>
      <vt:lpstr>samples and examples</vt:lpstr>
      <vt:lpstr>your suggestions</vt:lpstr>
      <vt:lpstr>Thanks!</vt:lpstr>
    </vt:vector>
  </TitlesOfParts>
  <Company>University of Tennessee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Totally book apps:  Get with the beat!</dc:title>
  <dc:creator>Cindy Welch</dc:creator>
  <cp:lastModifiedBy>Cindy Welch</cp:lastModifiedBy>
  <cp:revision>9</cp:revision>
  <dcterms:created xsi:type="dcterms:W3CDTF">2012-10-26T00:36:56Z</dcterms:created>
  <dcterms:modified xsi:type="dcterms:W3CDTF">2012-10-26T04:18:00Z</dcterms:modified>
</cp:coreProperties>
</file>